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18"/>
  </p:notesMasterIdLst>
  <p:sldIdLst>
    <p:sldId id="265" r:id="rId2"/>
    <p:sldId id="294" r:id="rId3"/>
    <p:sldId id="318" r:id="rId4"/>
    <p:sldId id="319" r:id="rId5"/>
    <p:sldId id="320" r:id="rId6"/>
    <p:sldId id="321" r:id="rId7"/>
    <p:sldId id="322" r:id="rId8"/>
    <p:sldId id="323" r:id="rId9"/>
    <p:sldId id="324" r:id="rId10"/>
    <p:sldId id="325" r:id="rId11"/>
    <p:sldId id="326" r:id="rId12"/>
    <p:sldId id="327" r:id="rId13"/>
    <p:sldId id="328" r:id="rId14"/>
    <p:sldId id="329" r:id="rId15"/>
    <p:sldId id="330" r:id="rId16"/>
    <p:sldId id="31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3" autoAdjust="0"/>
    <p:restoredTop sz="94624" autoAdjust="0"/>
  </p:normalViewPr>
  <p:slideViewPr>
    <p:cSldViewPr>
      <p:cViewPr varScale="1">
        <p:scale>
          <a:sx n="71" d="100"/>
          <a:sy n="71" d="100"/>
        </p:scale>
        <p:origin x="143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8227BA-F408-4BC4-B5E6-20B342C3F915}" type="datetimeFigureOut">
              <a:rPr lang="ru-RU" smtClean="0"/>
              <a:t>05.03.2022</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62920-1C9B-43CC-8A35-2429A8E11204}" type="slidenum">
              <a:rPr lang="ru-RU" smtClean="0"/>
              <a:t>‹#›</a:t>
            </a:fld>
            <a:endParaRPr lang="ru-RU"/>
          </a:p>
        </p:txBody>
      </p:sp>
    </p:spTree>
    <p:extLst>
      <p:ext uri="{BB962C8B-B14F-4D97-AF65-F5344CB8AC3E}">
        <p14:creationId xmlns:p14="http://schemas.microsoft.com/office/powerpoint/2010/main" val="96153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05.03.2022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084161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05.03.2022</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23085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05.03.2022</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1885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05.03.2022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798265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05.03.2022</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78098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05.03.2022</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0066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05.03.2022</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574166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05.03.2022</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9936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05.03.2022</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357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05.03.2022</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236218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05.03.2022</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75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05.03.2022</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66643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05.03.2022</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241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05.03.2022</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055366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05.03.2022</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64132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05.03.2022</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34377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t>05.03.2022</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4155604147"/>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396552" y="1988840"/>
            <a:ext cx="9865096" cy="2262781"/>
          </a:xfrm>
        </p:spPr>
        <p:txBody>
          <a:bodyPr>
            <a:noAutofit/>
          </a:bodyPr>
          <a:lstStyle/>
          <a:p>
            <a:pPr algn="ctr"/>
            <a:r>
              <a:rPr lang="kk-KZ" b="1" dirty="0" smtClean="0"/>
              <a:t>Транспортное планирование городов</a:t>
            </a:r>
            <a:endParaRPr lang="ru-RU" sz="4400" dirty="0"/>
          </a:p>
        </p:txBody>
      </p:sp>
    </p:spTree>
    <p:extLst>
      <p:ext uri="{BB962C8B-B14F-4D97-AF65-F5344CB8AC3E}">
        <p14:creationId xmlns:p14="http://schemas.microsoft.com/office/powerpoint/2010/main" val="4179274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700808"/>
            <a:ext cx="8280920" cy="3168352"/>
          </a:xfrm>
        </p:spPr>
        <p:txBody>
          <a:bodyPr>
            <a:noAutofit/>
          </a:bodyPr>
          <a:lstStyle/>
          <a:p>
            <a:pPr algn="ctr"/>
            <a:r>
              <a:rPr lang="ru-RU" sz="4800" dirty="0" smtClean="0"/>
              <a:t>Тема </a:t>
            </a:r>
            <a:r>
              <a:rPr lang="ru-RU" sz="4800" dirty="0" smtClean="0"/>
              <a:t>11. </a:t>
            </a:r>
            <a:r>
              <a:rPr lang="ru-RU" sz="4800" dirty="0"/>
              <a:t>Лекция </a:t>
            </a:r>
            <a:r>
              <a:rPr lang="ru-RU" sz="4800" dirty="0" smtClean="0"/>
              <a:t>11 </a:t>
            </a:r>
            <a:r>
              <a:rPr lang="ru-RU" sz="4800" dirty="0" smtClean="0"/>
              <a:t/>
            </a:r>
            <a:br>
              <a:rPr lang="ru-RU" sz="4800" dirty="0" smtClean="0"/>
            </a:br>
            <a:r>
              <a:rPr lang="ru-RU" dirty="0" smtClean="0"/>
              <a:t>Методы вертикальной </a:t>
            </a:r>
            <a:r>
              <a:rPr lang="ru-RU" smtClean="0"/>
              <a:t>планировки территорий города</a:t>
            </a:r>
            <a:endParaRPr lang="ru-RU" sz="4800" dirty="0"/>
          </a:p>
        </p:txBody>
      </p:sp>
    </p:spTree>
    <p:extLst>
      <p:ext uri="{BB962C8B-B14F-4D97-AF65-F5344CB8AC3E}">
        <p14:creationId xmlns:p14="http://schemas.microsoft.com/office/powerpoint/2010/main" val="3491747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00108"/>
          </a:xfrm>
        </p:spPr>
        <p:txBody>
          <a:bodyPr>
            <a:normAutofit/>
          </a:bodyPr>
          <a:lstStyle/>
          <a:p>
            <a:r>
              <a:rPr lang="ru-RU" sz="2800" b="1" dirty="0" smtClean="0">
                <a:solidFill>
                  <a:srgbClr val="FF0000"/>
                </a:solidFill>
                <a:latin typeface="Times New Roman" pitchFamily="18" charset="0"/>
                <a:cs typeface="Times New Roman" pitchFamily="18" charset="0"/>
              </a:rPr>
              <a:t>Инженерная подготовка территории</a:t>
            </a:r>
            <a:endParaRPr lang="ru-RU" sz="28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928670"/>
            <a:ext cx="8401080" cy="5929330"/>
          </a:xfrm>
        </p:spPr>
        <p:txBody>
          <a:bodyPr>
            <a:normAutofit fontScale="77500" lnSpcReduction="20000"/>
          </a:bodyPr>
          <a:lstStyle/>
          <a:p>
            <a:pPr marL="0" indent="0" algn="just">
              <a:spcBef>
                <a:spcPts val="0"/>
              </a:spcBef>
              <a:buNone/>
            </a:pPr>
            <a:r>
              <a:rPr lang="ru-RU" sz="2300" dirty="0" smtClean="0">
                <a:solidFill>
                  <a:srgbClr val="FF0000"/>
                </a:solidFill>
                <a:latin typeface="Times New Roman" pitchFamily="18" charset="0"/>
                <a:cs typeface="Times New Roman" pitchFamily="18" charset="0"/>
              </a:rPr>
              <a:t>Инженерная подготовка территорий </a:t>
            </a:r>
            <a:r>
              <a:rPr lang="ru-RU" sz="2300" dirty="0" smtClean="0">
                <a:latin typeface="Times New Roman" pitchFamily="18" charset="0"/>
                <a:cs typeface="Times New Roman" pitchFamily="18" charset="0"/>
              </a:rPr>
              <a:t>- это комплекс работ по созданию условий для проведения основных работ по благоустройству и озеленению. В зависимости от размеров объекта, его значимости, выполняемых функций, а также с учетом влияния природных факторов среды, степени антропогенных нагрузок состав и содержание работ по инженерной подготовке территорий может быть разнообразным</a:t>
            </a:r>
            <a:r>
              <a:rPr lang="ru-RU" sz="2300" dirty="0" smtClean="0"/>
              <a:t>.</a:t>
            </a:r>
          </a:p>
          <a:p>
            <a:pPr algn="just">
              <a:buNone/>
            </a:pPr>
            <a:r>
              <a:rPr lang="ru-RU" sz="2300" dirty="0" smtClean="0">
                <a:solidFill>
                  <a:srgbClr val="FF0000"/>
                </a:solidFill>
                <a:latin typeface="Times New Roman" pitchFamily="18" charset="0"/>
                <a:cs typeface="Times New Roman" pitchFamily="18" charset="0"/>
              </a:rPr>
              <a:t>Основными задачами инженерной подготовки территорий являются:</a:t>
            </a:r>
          </a:p>
          <a:p>
            <a:pPr algn="just"/>
            <a:r>
              <a:rPr lang="ru-RU" sz="2300" dirty="0" smtClean="0">
                <a:latin typeface="Times New Roman" pitchFamily="18" charset="0"/>
                <a:cs typeface="Times New Roman" pitchFamily="18" charset="0"/>
              </a:rPr>
              <a:t>осушение участков, защита от затопления, защита от оползней, от ветровой эрозии, от смыва плодородного слоя почвы</a:t>
            </a:r>
          </a:p>
          <a:p>
            <a:pPr algn="just"/>
            <a:r>
              <a:rPr lang="ru-RU" sz="2300" dirty="0" smtClean="0">
                <a:latin typeface="Times New Roman" pitchFamily="18" charset="0"/>
                <a:cs typeface="Times New Roman" pitchFamily="18" charset="0"/>
              </a:rPr>
              <a:t>подготовка территории под строительство дорог, сооружений, малых архитектурных форм, павильонов, выравнивание поверхности участков по проектным отметкам, то есть «вертикальная планировка», что непосредственно связано с организацией поверхностного стока дождевых и талых вод</a:t>
            </a:r>
          </a:p>
          <a:p>
            <a:pPr algn="just"/>
            <a:r>
              <a:rPr lang="ru-RU" sz="2300" dirty="0" smtClean="0">
                <a:latin typeface="Times New Roman" pitchFamily="18" charset="0"/>
                <a:cs typeface="Times New Roman" pitchFamily="18" charset="0"/>
              </a:rPr>
              <a:t>укрепление берегов и склонов рек, водоемов, озер, оврагов</a:t>
            </a:r>
          </a:p>
          <a:p>
            <a:pPr algn="just"/>
            <a:r>
              <a:rPr lang="ru-RU" sz="2300" dirty="0" smtClean="0">
                <a:latin typeface="Times New Roman" pitchFamily="18" charset="0"/>
                <a:cs typeface="Times New Roman" pitchFamily="18" charset="0"/>
              </a:rPr>
              <a:t>осушение заболоченных участков и орошение (обводнение) в засушливых условиях</a:t>
            </a:r>
          </a:p>
          <a:p>
            <a:pPr algn="just"/>
            <a:r>
              <a:rPr lang="ru-RU" sz="2300" dirty="0" smtClean="0">
                <a:latin typeface="Times New Roman" pitchFamily="18" charset="0"/>
                <a:cs typeface="Times New Roman" pitchFamily="18" charset="0"/>
              </a:rPr>
              <a:t>мероприятия по устранению селей, явлений карста, оползней</a:t>
            </a:r>
          </a:p>
          <a:p>
            <a:pPr algn="just"/>
            <a:r>
              <a:rPr lang="ru-RU" sz="2300" dirty="0" smtClean="0">
                <a:latin typeface="Times New Roman" pitchFamily="18" charset="0"/>
                <a:cs typeface="Times New Roman" pitchFamily="18" charset="0"/>
              </a:rPr>
              <a:t>рекультивация - техническая и биологическая – территории</a:t>
            </a:r>
          </a:p>
          <a:p>
            <a:pPr algn="just"/>
            <a:r>
              <a:rPr lang="ru-RU" sz="2300" dirty="0" smtClean="0">
                <a:latin typeface="Times New Roman" pitchFamily="18" charset="0"/>
                <a:cs typeface="Times New Roman" pitchFamily="18" charset="0"/>
              </a:rPr>
              <a:t>вертикальная планировка или организация поверхности, создание нового рельефа с различными его формами.</a:t>
            </a:r>
          </a:p>
          <a:p>
            <a:pPr marL="0" indent="0" algn="just">
              <a:spcBef>
                <a:spcPts val="0"/>
              </a:spcBef>
              <a:buNone/>
            </a:pPr>
            <a:endParaRPr lang="ru-RU" sz="2000" dirty="0"/>
          </a:p>
        </p:txBody>
      </p:sp>
    </p:spTree>
    <p:extLst>
      <p:ext uri="{BB962C8B-B14F-4D97-AF65-F5344CB8AC3E}">
        <p14:creationId xmlns:p14="http://schemas.microsoft.com/office/powerpoint/2010/main" val="3270514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85728"/>
            <a:ext cx="8715436" cy="6286544"/>
          </a:xfrm>
        </p:spPr>
        <p:txBody>
          <a:bodyPr>
            <a:normAutofit lnSpcReduction="10000"/>
          </a:bodyPr>
          <a:lstStyle/>
          <a:p>
            <a:pPr algn="just"/>
            <a:r>
              <a:rPr lang="ru-RU" dirty="0" smtClean="0">
                <a:solidFill>
                  <a:srgbClr val="FF0000"/>
                </a:solidFill>
                <a:latin typeface="Times New Roman" pitchFamily="18" charset="0"/>
                <a:cs typeface="Times New Roman" pitchFamily="18" charset="0"/>
              </a:rPr>
              <a:t>Организация стока поверхностных вод на объектах озеленения </a:t>
            </a:r>
            <a:r>
              <a:rPr lang="ru-RU" dirty="0" smtClean="0">
                <a:latin typeface="Times New Roman" pitchFamily="18" charset="0"/>
                <a:cs typeface="Times New Roman" pitchFamily="18" charset="0"/>
              </a:rPr>
              <a:t>- это комплекс инженерных мероприятий, предусматривающих, прежде всего, отвод поверхностных вод с территории и отдельных участков, осушение и орошение территории объекта путём устройства системы специальных сооружений. Организация поверхностного стока осуществляется комплексным решением вертикальной планировки территории и является непременным условием благоустройства любой озеленяемой территории.</a:t>
            </a:r>
          </a:p>
          <a:p>
            <a:pPr algn="just"/>
            <a:r>
              <a:rPr lang="ru-RU" dirty="0" smtClean="0">
                <a:latin typeface="Times New Roman" pitchFamily="18" charset="0"/>
                <a:cs typeface="Times New Roman" pitchFamily="18" charset="0"/>
              </a:rPr>
              <a:t>Поверхностный сток образуют ливни, дожди, талые воды. В естественных условиях они стекают по склонам, накапливаются в низинах, образуя бессточные места. Поверхностные воды способствуют процессу эрозии почв являются причиной образования оврагов, оползней, повышения уровня грунтовых вод и затопления парковых дорог, площадок, сооружений.</a:t>
            </a:r>
          </a:p>
          <a:p>
            <a:pPr algn="just"/>
            <a:r>
              <a:rPr lang="ru-RU" dirty="0" smtClean="0">
                <a:latin typeface="Times New Roman" pitchFamily="18" charset="0"/>
                <a:cs typeface="Times New Roman" pitchFamily="18" charset="0"/>
              </a:rPr>
              <a:t>Высокое стояние грунтовых вод резко ухудшает физические свойства почв агрономические характеристики, создавая неблагоприятные условия для произрастания растительности.</a:t>
            </a:r>
          </a:p>
          <a:p>
            <a:pPr algn="just"/>
            <a:r>
              <a:rPr lang="ru-RU" dirty="0" smtClean="0">
                <a:latin typeface="Times New Roman" pitchFamily="18" charset="0"/>
                <a:cs typeface="Times New Roman" pitchFamily="18" charset="0"/>
              </a:rPr>
              <a:t>На объектах озеленения, в садах и парках </a:t>
            </a:r>
            <a:r>
              <a:rPr lang="ru-RU" dirty="0" err="1" smtClean="0">
                <a:latin typeface="Times New Roman" pitchFamily="18" charset="0"/>
                <a:cs typeface="Times New Roman" pitchFamily="18" charset="0"/>
              </a:rPr>
              <a:t>дорожно-тропиночная</a:t>
            </a:r>
            <a:r>
              <a:rPr lang="ru-RU" dirty="0" smtClean="0">
                <a:latin typeface="Times New Roman" pitchFamily="18" charset="0"/>
                <a:cs typeface="Times New Roman" pitchFamily="18" charset="0"/>
              </a:rPr>
              <a:t> сеть, площадки для отдыха и занятий спортом должны быть всегда в сухом состоянии. Залегание грунтовых вод при этом должно находиться на достаточно постоянном уровне, удовлетворять определённым требованиям для этих сооружений.</a:t>
            </a:r>
          </a:p>
          <a:p>
            <a:pPr algn="just"/>
            <a:r>
              <a:rPr lang="ru-RU" dirty="0" smtClean="0">
                <a:solidFill>
                  <a:srgbClr val="FF0000"/>
                </a:solidFill>
                <a:latin typeface="Times New Roman" pitchFamily="18" charset="0"/>
                <a:cs typeface="Times New Roman" pitchFamily="18" charset="0"/>
              </a:rPr>
              <a:t>Основной задачей подготовки озеленяемых территорий </a:t>
            </a:r>
            <a:r>
              <a:rPr lang="ru-RU" dirty="0" smtClean="0">
                <a:latin typeface="Times New Roman" pitchFamily="18" charset="0"/>
                <a:cs typeface="Times New Roman" pitchFamily="18" charset="0"/>
              </a:rPr>
              <a:t>является отвод поверхностных вод, устранение заболачиваемых участков, осушение участков, отводимых под дороги, площадки отдыха, путём соответствующего понижения уровня грунтовых вод.</a:t>
            </a:r>
          </a:p>
          <a:p>
            <a:endParaRPr lang="ru-RU" dirty="0"/>
          </a:p>
        </p:txBody>
      </p:sp>
    </p:spTree>
    <p:extLst>
      <p:ext uri="{BB962C8B-B14F-4D97-AF65-F5344CB8AC3E}">
        <p14:creationId xmlns:p14="http://schemas.microsoft.com/office/powerpoint/2010/main" val="4006941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FF0000"/>
                </a:solidFill>
                <a:latin typeface="Times New Roman" pitchFamily="18" charset="0"/>
                <a:cs typeface="Times New Roman" pitchFamily="18" charset="0"/>
              </a:rPr>
              <a:t>Существуют три системы организации стока воды </a:t>
            </a:r>
            <a:br>
              <a:rPr lang="ru-RU" sz="2400" b="1" dirty="0" smtClean="0">
                <a:solidFill>
                  <a:srgbClr val="FF0000"/>
                </a:solidFill>
                <a:latin typeface="Times New Roman" pitchFamily="18" charset="0"/>
                <a:cs typeface="Times New Roman" pitchFamily="18" charset="0"/>
              </a:rPr>
            </a:br>
            <a:r>
              <a:rPr lang="ru-RU" sz="2400" b="1" dirty="0" smtClean="0">
                <a:solidFill>
                  <a:srgbClr val="FF0000"/>
                </a:solidFill>
                <a:latin typeface="Times New Roman" pitchFamily="18" charset="0"/>
                <a:cs typeface="Times New Roman" pitchFamily="18" charset="0"/>
              </a:rPr>
              <a:t>с территорий</a:t>
            </a:r>
            <a:endParaRPr lang="ru-RU" sz="2400" b="1"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55000" lnSpcReduction="20000"/>
          </a:bodyPr>
          <a:lstStyle/>
          <a:p>
            <a:pPr algn="just"/>
            <a:r>
              <a:rPr lang="ru-RU" sz="2900" dirty="0" smtClean="0">
                <a:solidFill>
                  <a:srgbClr val="FF0000"/>
                </a:solidFill>
                <a:latin typeface="Times New Roman" pitchFamily="18" charset="0"/>
                <a:cs typeface="Times New Roman" pitchFamily="18" charset="0"/>
              </a:rPr>
              <a:t>Закрытая система </a:t>
            </a:r>
            <a:r>
              <a:rPr lang="ru-RU" sz="2900" dirty="0" smtClean="0">
                <a:latin typeface="Times New Roman" pitchFamily="18" charset="0"/>
                <a:cs typeface="Times New Roman" pitchFamily="18" charset="0"/>
              </a:rPr>
              <a:t>- когда сток воды отводят с помощью подземной системы трубопроводов - водосточной сети; такая система применима на городских объектах скверов на площадях, бульваров вдоль магистралей, в зонах зрелищных и спортивных комплексов парков. Вода отводится в городскую водосточную сеть.</a:t>
            </a:r>
          </a:p>
          <a:p>
            <a:pPr algn="just"/>
            <a:r>
              <a:rPr lang="ru-RU" sz="2900" dirty="0" smtClean="0">
                <a:solidFill>
                  <a:srgbClr val="FF0000"/>
                </a:solidFill>
                <a:latin typeface="Times New Roman" pitchFamily="18" charset="0"/>
                <a:cs typeface="Times New Roman" pitchFamily="18" charset="0"/>
              </a:rPr>
              <a:t>Открытая система </a:t>
            </a:r>
            <a:r>
              <a:rPr lang="ru-RU" sz="2900" dirty="0" smtClean="0">
                <a:latin typeface="Times New Roman" pitchFamily="18" charset="0"/>
                <a:cs typeface="Times New Roman" pitchFamily="18" charset="0"/>
              </a:rPr>
              <a:t>- когда вода отводится с помощью наземной сети канав, лотков, кюветов; открытая система применима на территории посёлков, дачных участков, а также крупных по величине парков и лесопарков. Открытая система отличается простотой в выполнении работ, небольшими затратами материалов и денежных средств, однако имеет сравнительно малую пропускную способность.</a:t>
            </a:r>
          </a:p>
          <a:p>
            <a:pPr algn="just"/>
            <a:r>
              <a:rPr lang="ru-RU" sz="2900" dirty="0" smtClean="0">
                <a:solidFill>
                  <a:srgbClr val="FF0000"/>
                </a:solidFill>
                <a:latin typeface="Times New Roman" pitchFamily="18" charset="0"/>
                <a:cs typeface="Times New Roman" pitchFamily="18" charset="0"/>
              </a:rPr>
              <a:t>Смешанная система </a:t>
            </a:r>
            <a:r>
              <a:rPr lang="ru-RU" sz="2900" dirty="0" smtClean="0">
                <a:latin typeface="Times New Roman" pitchFamily="18" charset="0"/>
                <a:cs typeface="Times New Roman" pitchFamily="18" charset="0"/>
              </a:rPr>
              <a:t>водоотвода включает сочетание закрытых подземных водопроводов и открытых канав и лотков; такая сеть применима в городских парках, где имеются выраженные зоны главного входа и аттракционов, спортивные комплексы и зоны пассивного отдыха, имеющие лесопарковый характер насаждений</a:t>
            </a:r>
            <a:r>
              <a:rPr lang="ru-RU" dirty="0" smtClean="0"/>
              <a:t>.</a:t>
            </a:r>
          </a:p>
          <a:p>
            <a:endParaRPr lang="ru-RU" dirty="0"/>
          </a:p>
        </p:txBody>
      </p:sp>
    </p:spTree>
    <p:extLst>
      <p:ext uri="{BB962C8B-B14F-4D97-AF65-F5344CB8AC3E}">
        <p14:creationId xmlns:p14="http://schemas.microsoft.com/office/powerpoint/2010/main" val="1988770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88921"/>
            <a:ext cx="8229600" cy="6669079"/>
          </a:xfrm>
        </p:spPr>
        <p:txBody>
          <a:bodyPr>
            <a:normAutofit fontScale="32500" lnSpcReduction="20000"/>
          </a:bodyPr>
          <a:lstStyle/>
          <a:p>
            <a:pPr algn="just"/>
            <a:r>
              <a:rPr lang="ru-RU" sz="4000" dirty="0" smtClean="0">
                <a:latin typeface="Times New Roman" pitchFamily="18" charset="0"/>
                <a:cs typeface="Times New Roman" pitchFamily="18" charset="0"/>
              </a:rPr>
              <a:t>На территории парков, городских садов, бульваров поверхностный сток можно организовать на участки самих насаждений - на газоны, растительные группировки - путём поднятия дорог над рельефом примыкающих газонов. </a:t>
            </a:r>
            <a:r>
              <a:rPr lang="ru-RU" sz="4000" dirty="0" smtClean="0">
                <a:solidFill>
                  <a:srgbClr val="FF0000"/>
                </a:solidFill>
                <a:latin typeface="Times New Roman" pitchFamily="18" charset="0"/>
                <a:cs typeface="Times New Roman" pitchFamily="18" charset="0"/>
              </a:rPr>
              <a:t>Такой приём особенно целесообразен в условиях с засушливым климатом.</a:t>
            </a:r>
          </a:p>
          <a:p>
            <a:pPr algn="just"/>
            <a:r>
              <a:rPr lang="ru-RU" sz="4000" dirty="0" smtClean="0">
                <a:latin typeface="Times New Roman" pitchFamily="18" charset="0"/>
                <a:cs typeface="Times New Roman" pitchFamily="18" charset="0"/>
              </a:rPr>
              <a:t>В тех случаях, когда территория озеленяемого объекта имеет избыточное увлажнение, разрабатывают мероприятия, заключающиеся в сплошном понижении уровня грунтовых вод, то есть устраивается открытая система водоотвода.</a:t>
            </a:r>
          </a:p>
          <a:p>
            <a:pPr algn="just"/>
            <a:r>
              <a:rPr lang="ru-RU" sz="4000" dirty="0" smtClean="0">
                <a:latin typeface="Times New Roman" pitchFamily="18" charset="0"/>
                <a:cs typeface="Times New Roman" pitchFamily="18" charset="0"/>
              </a:rPr>
              <a:t>Такая система представляет собой сеть открытых канав, кюветов, лотков различных по ширине, глубине заложения и протяженности.</a:t>
            </a:r>
          </a:p>
          <a:p>
            <a:pPr algn="just"/>
            <a:r>
              <a:rPr lang="ru-RU" sz="4000" dirty="0" smtClean="0">
                <a:solidFill>
                  <a:srgbClr val="FF0000"/>
                </a:solidFill>
                <a:latin typeface="Times New Roman" pitchFamily="18" charset="0"/>
                <a:cs typeface="Times New Roman" pitchFamily="18" charset="0"/>
              </a:rPr>
              <a:t>Система состоит</a:t>
            </a:r>
            <a:r>
              <a:rPr lang="ru-RU" sz="4000" dirty="0" smtClean="0">
                <a:latin typeface="Times New Roman" pitchFamily="18" charset="0"/>
                <a:cs typeface="Times New Roman" pitchFamily="18" charset="0"/>
              </a:rPr>
              <a:t> из осушителей, собирателей, магистральных каналов и водоприемников. Для создания такой системы разрабатывается специальный проект мелиорации территории.</a:t>
            </a:r>
          </a:p>
          <a:p>
            <a:pPr algn="just"/>
            <a:r>
              <a:rPr lang="ru-RU" sz="4000" dirty="0" smtClean="0">
                <a:latin typeface="Times New Roman" pitchFamily="18" charset="0"/>
                <a:cs typeface="Times New Roman" pitchFamily="18" charset="0"/>
              </a:rPr>
              <a:t>На городских объектах создают как открытую сеть, когда вода отправляется по открытым лоткам дорожек в водоприемные колодцы, так и закрытую сеть, предусматривающую осушение спортивных площадок, площадок вокруг зрелищных сооружений и т. п.</a:t>
            </a:r>
          </a:p>
          <a:p>
            <a:pPr algn="just"/>
            <a:r>
              <a:rPr lang="ru-RU" sz="4000" dirty="0" smtClean="0">
                <a:latin typeface="Times New Roman" pitchFamily="18" charset="0"/>
                <a:cs typeface="Times New Roman" pitchFamily="18" charset="0"/>
              </a:rPr>
              <a:t>Такая система, включающая открытые лотки по дорогам, водоприёмные колодцы, подземные трубопроводы, называется канализацией. Канализация на объекте озеленения - это система открытых лотков по дорогам и труб, проложенных под землей под определенным уклоном друг к другу. По ним самотеком по уклону удаляются дождевые, талые и сточные воды. В садах и парках, как правило, устраивается так называемая ливневая канализация.</a:t>
            </a:r>
          </a:p>
          <a:p>
            <a:pPr algn="just"/>
            <a:r>
              <a:rPr lang="ru-RU" sz="4000" dirty="0" smtClean="0">
                <a:latin typeface="Times New Roman" pitchFamily="18" charset="0"/>
                <a:cs typeface="Times New Roman" pitchFamily="18" charset="0"/>
              </a:rPr>
              <a:t>В ряде случаев в крупных городских парках устраивается, наряду с ливневой, хозяйственная канализация - для удаления бытовых отходов.</a:t>
            </a:r>
          </a:p>
          <a:p>
            <a:pPr algn="just"/>
            <a:r>
              <a:rPr lang="ru-RU" sz="4000" dirty="0" smtClean="0">
                <a:solidFill>
                  <a:srgbClr val="FF0000"/>
                </a:solidFill>
                <a:latin typeface="Times New Roman" pitchFamily="18" charset="0"/>
                <a:cs typeface="Times New Roman" pitchFamily="18" charset="0"/>
              </a:rPr>
              <a:t>Ливневая канализация подразделяется на канализацию:</a:t>
            </a:r>
          </a:p>
          <a:p>
            <a:pPr algn="just"/>
            <a:r>
              <a:rPr lang="ru-RU" sz="4000" dirty="0" smtClean="0">
                <a:latin typeface="Times New Roman" pitchFamily="18" charset="0"/>
                <a:cs typeface="Times New Roman" pitchFamily="18" charset="0"/>
              </a:rPr>
              <a:t>внутреннего типа, собирающую сток с участка озеленённой территории</a:t>
            </a:r>
          </a:p>
          <a:p>
            <a:pPr algn="just"/>
            <a:r>
              <a:rPr lang="ru-RU" sz="4000" dirty="0" smtClean="0">
                <a:latin typeface="Times New Roman" pitchFamily="18" charset="0"/>
                <a:cs typeface="Times New Roman" pitchFamily="18" charset="0"/>
              </a:rPr>
              <a:t>объединенного типа, собирающую сток со всех участков озеленённой территории; объединённая канализация заканчивается на выходном контрольном колодце.</a:t>
            </a:r>
          </a:p>
          <a:p>
            <a:endParaRPr lang="ru-RU" dirty="0"/>
          </a:p>
        </p:txBody>
      </p:sp>
    </p:spTree>
    <p:extLst>
      <p:ext uri="{BB962C8B-B14F-4D97-AF65-F5344CB8AC3E}">
        <p14:creationId xmlns:p14="http://schemas.microsoft.com/office/powerpoint/2010/main" val="3441024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6429420"/>
          </a:xfrm>
        </p:spPr>
        <p:txBody>
          <a:bodyPr>
            <a:noAutofit/>
          </a:bodyPr>
          <a:lstStyle/>
          <a:p>
            <a:pPr algn="just"/>
            <a:r>
              <a:rPr lang="ru-RU" sz="1800" dirty="0" smtClean="0">
                <a:latin typeface="Times New Roman" pitchFamily="18" charset="0"/>
                <a:cs typeface="Times New Roman" pitchFamily="18" charset="0"/>
              </a:rPr>
              <a:t>Электросети парков предназначены для обеспечения освещения территории парка в вечернее и ночное время. Это обеспечивает безопасное движение пешеходов и создаёт комфортные условия для вечерних прогулок.</a:t>
            </a:r>
          </a:p>
          <a:p>
            <a:pPr algn="just"/>
            <a:r>
              <a:rPr lang="ru-RU" sz="1800" dirty="0" smtClean="0">
                <a:latin typeface="Times New Roman" pitchFamily="18" charset="0"/>
                <a:cs typeface="Times New Roman" pitchFamily="18" charset="0"/>
              </a:rPr>
              <a:t>При освещении парковых территорий следует различать осветительные установки, выполняющие утилитарные и декоративные функции.</a:t>
            </a:r>
          </a:p>
          <a:p>
            <a:pPr algn="just"/>
            <a:r>
              <a:rPr lang="ru-RU" sz="1800" dirty="0" smtClean="0">
                <a:latin typeface="Times New Roman" pitchFamily="18" charset="0"/>
                <a:cs typeface="Times New Roman" pitchFamily="18" charset="0"/>
              </a:rPr>
              <a:t>Установки утилитарного значения обеспечивают освещение путей передвижения пешеходов.</a:t>
            </a:r>
          </a:p>
          <a:p>
            <a:pPr algn="just"/>
            <a:r>
              <a:rPr lang="ru-RU" sz="1800" dirty="0" smtClean="0">
                <a:latin typeface="Times New Roman" pitchFamily="18" charset="0"/>
                <a:cs typeface="Times New Roman" pitchFamily="18" charset="0"/>
              </a:rPr>
              <a:t>Установки декоративного значения предназначены для высвечивания сооружений, скульптур, фонтанов, водоёмов, деревьев, кустарников, цветников.</a:t>
            </a:r>
          </a:p>
          <a:p>
            <a:pPr algn="just"/>
            <a:r>
              <a:rPr lang="ru-RU" sz="1800" dirty="0" smtClean="0">
                <a:latin typeface="Times New Roman" pitchFamily="18" charset="0"/>
                <a:cs typeface="Times New Roman" pitchFamily="18" charset="0"/>
              </a:rPr>
              <a:t>Освещению следует отводить одну из важных ролей в создании ландшафтно-архитектурного облика вечернего парка. При этом все элементы освещения должны быть эстетически привлекательными в дневное время. Все виды осветительных установок должны работать во взаимодействии друг с другом с учетом задач по освещению разных элементов объекта. Яркое освещение водных поверхностей или мокрого асфальта создает дискомфорт для человека - слепящее воздействие.</a:t>
            </a:r>
          </a:p>
        </p:txBody>
      </p:sp>
    </p:spTree>
    <p:extLst>
      <p:ext uri="{BB962C8B-B14F-4D97-AF65-F5344CB8AC3E}">
        <p14:creationId xmlns:p14="http://schemas.microsoft.com/office/powerpoint/2010/main" val="3463213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357166"/>
            <a:ext cx="8429684" cy="6286544"/>
          </a:xfrm>
        </p:spPr>
        <p:txBody>
          <a:bodyPr>
            <a:normAutofit fontScale="47500" lnSpcReduction="20000"/>
          </a:bodyPr>
          <a:lstStyle/>
          <a:p>
            <a:pPr algn="just"/>
            <a:r>
              <a:rPr lang="ru-RU" sz="3600" dirty="0" smtClean="0">
                <a:latin typeface="Times New Roman" pitchFamily="18" charset="0"/>
                <a:cs typeface="Times New Roman" pitchFamily="18" charset="0"/>
              </a:rPr>
              <a:t>При проектировании освещения пользуются такими светотехническими понятиями, как световой поток, лм; сила света, кд; освещенность, лк и яркость, кд/м</a:t>
            </a:r>
            <a:r>
              <a:rPr lang="ru-RU" sz="3600" baseline="30000" dirty="0" smtClean="0">
                <a:latin typeface="Times New Roman" pitchFamily="18" charset="0"/>
                <a:cs typeface="Times New Roman" pitchFamily="18" charset="0"/>
              </a:rPr>
              <a:t>2</a:t>
            </a:r>
            <a:r>
              <a:rPr lang="ru-RU" sz="3600" dirty="0" smtClean="0">
                <a:latin typeface="Times New Roman" pitchFamily="18" charset="0"/>
                <a:cs typeface="Times New Roman" pitchFamily="18" charset="0"/>
              </a:rPr>
              <a:t>. Как показывает опыт, норма средней горизонтальной освещенности элементов сада должна находиться в пределах 2 - 6 лк.</a:t>
            </a:r>
          </a:p>
          <a:p>
            <a:pPr algn="just"/>
            <a:r>
              <a:rPr lang="ru-RU" sz="3600" dirty="0" smtClean="0">
                <a:latin typeface="Times New Roman" pitchFamily="18" charset="0"/>
                <a:cs typeface="Times New Roman" pitchFamily="18" charset="0"/>
              </a:rPr>
              <a:t>Световой поток - это мощность световой энергии, измеряемая в люменах, лм. Единица освещённости - люкс, лк, - это освещённость поверхности площадью в 1 м2 световым потоком в 1 лм. Единица силы света - кандела, кд, - это световой поток в люменах, лм, испускаемый точечным источником в телесном угле 1 ср, лм/ср. Единица яркости света - кандела на 1 м</a:t>
            </a:r>
            <a:r>
              <a:rPr lang="ru-RU" sz="3600" baseline="30000" dirty="0" smtClean="0">
                <a:latin typeface="Times New Roman" pitchFamily="18" charset="0"/>
                <a:cs typeface="Times New Roman" pitchFamily="18" charset="0"/>
              </a:rPr>
              <a:t>2</a:t>
            </a:r>
            <a:r>
              <a:rPr lang="ru-RU" sz="3600" dirty="0" smtClean="0">
                <a:latin typeface="Times New Roman" pitchFamily="18" charset="0"/>
                <a:cs typeface="Times New Roman" pitchFamily="18" charset="0"/>
              </a:rPr>
              <a:t>, кд/м</a:t>
            </a:r>
            <a:r>
              <a:rPr lang="ru-RU" sz="3600" baseline="30000" dirty="0" smtClean="0">
                <a:latin typeface="Times New Roman" pitchFamily="18" charset="0"/>
                <a:cs typeface="Times New Roman" pitchFamily="18" charset="0"/>
              </a:rPr>
              <a:t>2</a:t>
            </a:r>
            <a:r>
              <a:rPr lang="ru-RU" sz="3600" dirty="0" smtClean="0">
                <a:latin typeface="Times New Roman" pitchFamily="18" charset="0"/>
                <a:cs typeface="Times New Roman" pitchFamily="18" charset="0"/>
              </a:rPr>
              <a:t>. Показатель </a:t>
            </a:r>
            <a:r>
              <a:rPr lang="ru-RU" sz="3600" dirty="0" err="1" smtClean="0">
                <a:latin typeface="Times New Roman" pitchFamily="18" charset="0"/>
                <a:cs typeface="Times New Roman" pitchFamily="18" charset="0"/>
              </a:rPr>
              <a:t>ослеплённости</a:t>
            </a:r>
            <a:r>
              <a:rPr lang="ru-RU" sz="3600" dirty="0" smtClean="0">
                <a:latin typeface="Times New Roman" pitchFamily="18" charset="0"/>
                <a:cs typeface="Times New Roman" pitchFamily="18" charset="0"/>
              </a:rPr>
              <a:t> Р - это критерий оценки слепящего действия осветителя.</a:t>
            </a:r>
          </a:p>
          <a:p>
            <a:pPr algn="just"/>
            <a:r>
              <a:rPr lang="ru-RU" sz="3600" dirty="0" smtClean="0">
                <a:latin typeface="Times New Roman" pitchFamily="18" charset="0"/>
                <a:cs typeface="Times New Roman" pitchFamily="18" charset="0"/>
              </a:rPr>
              <a:t>Анализ практики освещения объектов озеленения позволяет рекомендовать нормы освещённости, тип, высоту светильника, интервалы между светильниками на аллеях, дорогах, площадках отдыха. Мощность осветительных средств диктуется формой объекта освещения, характером движения. Яркость водных струй фонтана принимают не менее 300 кд/м</a:t>
            </a:r>
            <a:r>
              <a:rPr lang="ru-RU" sz="3600" baseline="30000" dirty="0" smtClean="0">
                <a:latin typeface="Times New Roman" pitchFamily="18" charset="0"/>
                <a:cs typeface="Times New Roman" pitchFamily="18" charset="0"/>
              </a:rPr>
              <a:t>2</a:t>
            </a:r>
            <a:r>
              <a:rPr lang="ru-RU" sz="3600" dirty="0" smtClean="0">
                <a:latin typeface="Times New Roman" pitchFamily="18" charset="0"/>
                <a:cs typeface="Times New Roman" pitchFamily="18" charset="0"/>
              </a:rPr>
              <a:t>. Отношение мощности насосов фонтана должно приниматься не менее: при высоте струи до 3 м - 0,7; от 3 до 5 м - 1; более 5м - 2. Декоративный эффект достигается при установке погружения светильника в местах падения струй на поверхность воды.</a:t>
            </a:r>
          </a:p>
          <a:p>
            <a:pPr algn="just"/>
            <a:r>
              <a:rPr lang="ru-RU" sz="3600" dirty="0" smtClean="0">
                <a:latin typeface="Times New Roman" pitchFamily="18" charset="0"/>
                <a:cs typeface="Times New Roman" pitchFamily="18" charset="0"/>
              </a:rPr>
              <a:t>Освещение садово-паркового объекта разрабатывается по специальному проекту и создается с помощью системы подведенных к светильникам электрических кабелей, проложенных в траншее. В ряде случаев в лесопарках кабели подвешиваются на опорах контактной сети, но это должно быть временной мерой. Выбор источника света основан на экономичности установки и правильной цветопередаче. Опоры для парковых светильников бывают металлическими или железобетонными. Их устанавливают на газонах в одном ряду с деревьями. Осветительную сеть прокладывает, подключает к источнику питания и сдает на включение заказчику специальная строительно-монтажная организация.</a:t>
            </a:r>
          </a:p>
          <a:p>
            <a:endParaRPr lang="ru-RU" dirty="0"/>
          </a:p>
        </p:txBody>
      </p:sp>
    </p:spTree>
    <p:extLst>
      <p:ext uri="{BB962C8B-B14F-4D97-AF65-F5344CB8AC3E}">
        <p14:creationId xmlns:p14="http://schemas.microsoft.com/office/powerpoint/2010/main" val="1860660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r>
              <a:rPr lang="ru-RU" sz="2800" b="1" dirty="0" smtClean="0">
                <a:solidFill>
                  <a:srgbClr val="FF0000"/>
                </a:solidFill>
              </a:rPr>
              <a:t>Методы вертикальной планировки</a:t>
            </a:r>
            <a:endParaRPr lang="ru-RU" sz="2800" dirty="0">
              <a:solidFill>
                <a:srgbClr val="FF0000"/>
              </a:solidFill>
            </a:endParaRPr>
          </a:p>
        </p:txBody>
      </p:sp>
      <p:sp>
        <p:nvSpPr>
          <p:cNvPr id="3" name="Содержимое 2"/>
          <p:cNvSpPr>
            <a:spLocks noGrp="1"/>
          </p:cNvSpPr>
          <p:nvPr>
            <p:ph idx="1"/>
          </p:nvPr>
        </p:nvSpPr>
        <p:spPr>
          <a:xfrm>
            <a:off x="457200" y="1071546"/>
            <a:ext cx="8229600" cy="5054617"/>
          </a:xfrm>
        </p:spPr>
        <p:txBody>
          <a:bodyPr>
            <a:normAutofit fontScale="92500" lnSpcReduction="20000"/>
          </a:bodyPr>
          <a:lstStyle/>
          <a:p>
            <a:pPr algn="just"/>
            <a:r>
              <a:rPr lang="ru-RU" sz="2400" dirty="0" smtClean="0">
                <a:latin typeface="Times New Roman" pitchFamily="18" charset="0"/>
                <a:cs typeface="Times New Roman" pitchFamily="18" charset="0"/>
              </a:rPr>
              <a:t>В практике чаще всего применяются следующие методы вертикальной планировки:</a:t>
            </a:r>
          </a:p>
          <a:p>
            <a:pPr algn="just">
              <a:buNone/>
            </a:pPr>
            <a:r>
              <a:rPr lang="ru-RU" sz="2400" dirty="0" smtClean="0">
                <a:latin typeface="Times New Roman" pitchFamily="18" charset="0"/>
                <a:cs typeface="Times New Roman" pitchFamily="18" charset="0"/>
              </a:rPr>
              <a:t>а) метод профилей;</a:t>
            </a:r>
          </a:p>
          <a:p>
            <a:pPr algn="just">
              <a:buNone/>
            </a:pPr>
            <a:r>
              <a:rPr lang="ru-RU" sz="2400" dirty="0" smtClean="0">
                <a:latin typeface="Times New Roman" pitchFamily="18" charset="0"/>
                <a:cs typeface="Times New Roman" pitchFamily="18" charset="0"/>
              </a:rPr>
              <a:t>б) метод проектных (красных) горизонталей;</a:t>
            </a:r>
          </a:p>
          <a:p>
            <a:pPr algn="just">
              <a:buNone/>
            </a:pPr>
            <a:r>
              <a:rPr lang="ru-RU" sz="2400" dirty="0" smtClean="0">
                <a:latin typeface="Times New Roman" pitchFamily="18" charset="0"/>
                <a:cs typeface="Times New Roman" pitchFamily="18" charset="0"/>
              </a:rPr>
              <a:t>в) метод профилей и проектных горизонталей (комбинированный метод).</a:t>
            </a:r>
          </a:p>
          <a:p>
            <a:pPr algn="just">
              <a:buNone/>
            </a:pPr>
            <a:r>
              <a:rPr lang="ru-RU" sz="2400" b="1" dirty="0" smtClean="0">
                <a:latin typeface="Times New Roman" pitchFamily="18" charset="0"/>
                <a:cs typeface="Times New Roman" pitchFamily="18" charset="0"/>
              </a:rPr>
              <a:t>	</a:t>
            </a:r>
            <a:r>
              <a:rPr lang="ru-RU" sz="2400" b="1" dirty="0" smtClean="0">
                <a:solidFill>
                  <a:srgbClr val="FF0000"/>
                </a:solidFill>
                <a:latin typeface="Times New Roman" pitchFamily="18" charset="0"/>
                <a:cs typeface="Times New Roman" pitchFamily="18" charset="0"/>
              </a:rPr>
              <a:t>Проектирование вертикальной планировки</a:t>
            </a:r>
            <a:r>
              <a:rPr lang="ru-RU" sz="2400" dirty="0" smtClean="0">
                <a:solidFill>
                  <a:srgbClr val="FF0000"/>
                </a:solidFill>
                <a:latin typeface="Times New Roman" pitchFamily="18" charset="0"/>
                <a:cs typeface="Times New Roman" pitchFamily="18" charset="0"/>
              </a:rPr>
              <a:t> </a:t>
            </a:r>
            <a:r>
              <a:rPr lang="ru-RU" sz="2400" dirty="0" smtClean="0">
                <a:latin typeface="Times New Roman" pitchFamily="18" charset="0"/>
                <a:cs typeface="Times New Roman" pitchFamily="18" charset="0"/>
              </a:rPr>
              <a:t>территории осуществляется в одну или две стадии. В одну стадию проектируют вертикальную планировку несложных объектов. Большая часть проектов составляется в две стадии: </a:t>
            </a:r>
          </a:p>
          <a:p>
            <a:pPr algn="just">
              <a:buNone/>
            </a:pPr>
            <a:r>
              <a:rPr lang="ru-RU" sz="2400" dirty="0" smtClean="0">
                <a:latin typeface="Times New Roman" pitchFamily="18" charset="0"/>
                <a:cs typeface="Times New Roman" pitchFamily="18" charset="0"/>
              </a:rPr>
              <a:t>I стадия - проект, на этой стадии определяют основные объемы земляных работ, принимают основные решения; </a:t>
            </a:r>
          </a:p>
          <a:p>
            <a:pPr algn="just">
              <a:buNone/>
            </a:pPr>
            <a:r>
              <a:rPr lang="ru-RU" sz="2400" dirty="0" smtClean="0">
                <a:latin typeface="Times New Roman" pitchFamily="18" charset="0"/>
                <a:cs typeface="Times New Roman" pitchFamily="18" charset="0"/>
              </a:rPr>
              <a:t>II стадия - рабочая документация, более конкретная разработка вертикальной планировки территории, выполняется на основе утвержденного проектного задания.</a:t>
            </a:r>
          </a:p>
          <a:p>
            <a:endParaRPr lang="ru-RU" dirty="0"/>
          </a:p>
        </p:txBody>
      </p:sp>
    </p:spTree>
    <p:extLst>
      <p:ext uri="{BB962C8B-B14F-4D97-AF65-F5344CB8AC3E}">
        <p14:creationId xmlns:p14="http://schemas.microsoft.com/office/powerpoint/2010/main" val="4004730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
            <a:ext cx="8229600" cy="582594"/>
          </a:xfrm>
        </p:spPr>
        <p:txBody>
          <a:bodyPr>
            <a:normAutofit/>
          </a:bodyPr>
          <a:lstStyle/>
          <a:p>
            <a:r>
              <a:rPr lang="ru-RU" sz="3200" i="1" dirty="0" smtClean="0">
                <a:solidFill>
                  <a:srgbClr val="FF0000"/>
                </a:solidFill>
                <a:latin typeface="Times New Roman" pitchFamily="18" charset="0"/>
                <a:cs typeface="Times New Roman" pitchFamily="18" charset="0"/>
              </a:rPr>
              <a:t>Метод проектных профилей</a:t>
            </a:r>
            <a:endParaRPr lang="ru-RU" sz="32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214282" y="571480"/>
            <a:ext cx="8472518" cy="4525963"/>
          </a:xfrm>
        </p:spPr>
        <p:txBody>
          <a:bodyPr>
            <a:noAutofit/>
          </a:bodyPr>
          <a:lstStyle/>
          <a:p>
            <a:pPr algn="just"/>
            <a:r>
              <a:rPr lang="ru-RU" sz="1600" i="1" dirty="0" smtClean="0">
                <a:latin typeface="Times New Roman" pitchFamily="18" charset="0"/>
                <a:cs typeface="Times New Roman" pitchFamily="18" charset="0"/>
              </a:rPr>
              <a:t>Метод проектных профилей</a:t>
            </a:r>
            <a:r>
              <a:rPr lang="ru-RU" sz="1600" dirty="0" smtClean="0">
                <a:latin typeface="Times New Roman" pitchFamily="18" charset="0"/>
                <a:cs typeface="Times New Roman" pitchFamily="18" charset="0"/>
              </a:rPr>
              <a:t> состоит в том, что на плане местности через 20...200 м (в зависимости от размеров участка и степени конкретности) наносят сетку, по которой в обоих направлениях выполняют условные сечения - профили. На профилях наносят существующий рельеф поверхности земли (черные отметки) и основные уклоны. Объемы работ могут быть подсчитаны лишь при сопоставлении всех профилей. На практике часто прибегают к частичной вертикальной планировке территории: прорабатывают только улицы, проезды, площади и основные виды площадок. Составление проектных профилей улиц и других линейных сооружений является частным случаем этого метода. Сетка проектных профилей проходит в этом случае по осям улиц и через пикеты. Проектные профили, составляемые по осям улиц, называют продольными. Точки пересечения осей улиц на перекрестках являются пикетами. Между перекрестками пикеты устанавливаются через каждые 20...50 м и нумеруются от первого перекрестка: ПК-0; ПК-1; ПК-2 и т.д. По каждому пикету делается поперечное сечение - поперечный профиль улицы. Для удобства проектирования и большей наглядности профили выполняют в разных вертикальных и горизонтальных масштабах. Для поперечных профилей принято соотношение масштабов 1:10 (вертикальным масштабам 1:50, 1:100 соответствуют горизонтальные масштабы 1:500, 1:1000). Для поперечных профилей это соотношение равно 1:2 (вертикальному масштабу 1:100 соответствует горизонтальный масштаб 1:200). При сопоставлении всех продольных и поперечных профилей с нанесенным проектным рельефом подсчитывают земляные работы по выемкам и насыпям на исследуемом или проектируемом участке улицы. Метод проектных профилей весьма трудоемок и не очень точен. Его применяют на первой стадии проектирования для принятия общих планировочных решений. Упрощенная разновидность этого метода - метод проектных отметок. Он состоит в нанесении на плане городских территорий красных отметок точек изменения уклона, для улиц и проездов - красных отметок пикетов.</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3295461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
            <a:ext cx="8229600" cy="928694"/>
          </a:xfrm>
        </p:spPr>
        <p:txBody>
          <a:bodyPr>
            <a:normAutofit/>
          </a:bodyPr>
          <a:lstStyle/>
          <a:p>
            <a:r>
              <a:rPr lang="ru-RU" sz="3200" i="1" dirty="0" smtClean="0">
                <a:solidFill>
                  <a:srgbClr val="FF0000"/>
                </a:solidFill>
                <a:latin typeface="Times New Roman" pitchFamily="18" charset="0"/>
                <a:cs typeface="Times New Roman" pitchFamily="18" charset="0"/>
              </a:rPr>
              <a:t>Метод проектных (красных) горизонталей</a:t>
            </a:r>
            <a:endParaRPr lang="ru-RU" sz="32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785794"/>
            <a:ext cx="8229600" cy="6072206"/>
          </a:xfrm>
        </p:spPr>
        <p:txBody>
          <a:bodyPr>
            <a:normAutofit fontScale="47500" lnSpcReduction="20000"/>
          </a:bodyPr>
          <a:lstStyle/>
          <a:p>
            <a:pPr algn="just"/>
            <a:r>
              <a:rPr lang="ru-RU" sz="3800" i="1" dirty="0" smtClean="0">
                <a:latin typeface="Times New Roman" pitchFamily="18" charset="0"/>
                <a:cs typeface="Times New Roman" pitchFamily="18" charset="0"/>
              </a:rPr>
              <a:t>Метод проектных (красных) горизонталей</a:t>
            </a:r>
            <a:r>
              <a:rPr lang="ru-RU" sz="3800" dirty="0" smtClean="0">
                <a:latin typeface="Times New Roman" pitchFamily="18" charset="0"/>
                <a:cs typeface="Times New Roman" pitchFamily="18" charset="0"/>
              </a:rPr>
              <a:t> используют непосредственно на плане местности (</a:t>
            </a:r>
            <a:r>
              <a:rPr lang="ru-RU" sz="3800" dirty="0" err="1" smtClean="0">
                <a:latin typeface="Times New Roman" pitchFamily="18" charset="0"/>
                <a:cs typeface="Times New Roman" pitchFamily="18" charset="0"/>
              </a:rPr>
              <a:t>геоподоснове</a:t>
            </a:r>
            <a:r>
              <a:rPr lang="ru-RU" sz="3800" dirty="0" smtClean="0">
                <a:latin typeface="Times New Roman" pitchFamily="18" charset="0"/>
                <a:cs typeface="Times New Roman" pitchFamily="18" charset="0"/>
              </a:rPr>
              <a:t>) с нанесенным планировочным решением. Существующий рельеф отображают черные горизонтали. Проектируемый рельеф наносится при помощи расчетного расположения красных горизонталей. Как правило, красные горизонтали состоят из прямолинейных участков, отображающих простые формы проектируемой поверхности земли. Излом линий горизонталей обозначает изменение направления уклона. На границе преобразуемого рельефа красные и черные горизонтали одного наименования соединяются, если в реальности это уклон. Если одноименные горизонтали смещены вдоль одной линии - в реальности это уступ, ступенька. Вертикальная планировка улиц и проездов методом красных линий сводится к обеспечению допустимых продольных и поперечных их уклонов. Поперечный профиль улиц должен обеспечивать сток дождевых вод с середины проезжей части и с тротуаров к лоткам, а при односкатном поперечном профиле - в сторону одного лотка. Продольный уклон, кроме того, назначается и из условий хорошей видимости полотна проезжей части. Зная эти уклоны, на плане улицы или проезда строят одну исходную красную горизонталь. Остальные горизонтали с шагом 0,1; 0,2 или 0,25 м повторяют ее рисунок.</a:t>
            </a:r>
          </a:p>
          <a:p>
            <a:pPr algn="just"/>
            <a:r>
              <a:rPr lang="ru-RU" sz="3800" dirty="0" smtClean="0">
                <a:latin typeface="Times New Roman" pitchFamily="18" charset="0"/>
                <a:cs typeface="Times New Roman" pitchFamily="18" charset="0"/>
              </a:rPr>
              <a:t>Горизонтали, соответствующие целому числу метров, выделяют более толстой линией. С изменением уклона строят новый рисунок исходной горизонтали.</a:t>
            </a:r>
          </a:p>
          <a:p>
            <a:pPr algn="just"/>
            <a:r>
              <a:rPr lang="ru-RU" sz="3800" dirty="0" smtClean="0">
                <a:latin typeface="Times New Roman" pitchFamily="18" charset="0"/>
                <a:cs typeface="Times New Roman" pitchFamily="18" charset="0"/>
              </a:rPr>
              <a:t>Этот метод проектирования вертикальной планировки имеет то преимущество перед предыдущим, что он составлен на одном чертеже. Красные горизонтали наглядно показывают изменение существующего рельефа. По ним проводят подсчет объемов земляных работ.</a:t>
            </a:r>
          </a:p>
          <a:p>
            <a:endParaRPr lang="ru-RU" dirty="0"/>
          </a:p>
        </p:txBody>
      </p:sp>
    </p:spTree>
    <p:extLst>
      <p:ext uri="{BB962C8B-B14F-4D97-AF65-F5344CB8AC3E}">
        <p14:creationId xmlns:p14="http://schemas.microsoft.com/office/powerpoint/2010/main" val="3254495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i="1" dirty="0" smtClean="0">
                <a:solidFill>
                  <a:srgbClr val="FF0000"/>
                </a:solidFill>
                <a:latin typeface="Times New Roman" pitchFamily="18" charset="0"/>
                <a:cs typeface="Times New Roman" pitchFamily="18" charset="0"/>
              </a:rPr>
              <a:t>Графоаналитический метод проектирования</a:t>
            </a:r>
            <a:endParaRPr lang="ru-RU" sz="2800" dirty="0">
              <a:solidFill>
                <a:srgbClr val="FF0000"/>
              </a:solidFill>
            </a:endParaRPr>
          </a:p>
        </p:txBody>
      </p:sp>
      <p:sp>
        <p:nvSpPr>
          <p:cNvPr id="3" name="Содержимое 2"/>
          <p:cNvSpPr>
            <a:spLocks noGrp="1"/>
          </p:cNvSpPr>
          <p:nvPr>
            <p:ph idx="1"/>
          </p:nvPr>
        </p:nvSpPr>
        <p:spPr>
          <a:xfrm>
            <a:off x="457200" y="1428736"/>
            <a:ext cx="8229600" cy="4525963"/>
          </a:xfrm>
        </p:spPr>
        <p:txBody>
          <a:bodyPr>
            <a:normAutofit/>
          </a:bodyPr>
          <a:lstStyle/>
          <a:p>
            <a:pPr algn="just"/>
            <a:r>
              <a:rPr lang="ru-RU" sz="1800" i="1" dirty="0" smtClean="0">
                <a:latin typeface="Times New Roman" pitchFamily="18" charset="0"/>
                <a:cs typeface="Times New Roman" pitchFamily="18" charset="0"/>
              </a:rPr>
              <a:t>Графоаналитический метод проектирования вертикальной планировки</a:t>
            </a:r>
            <a:r>
              <a:rPr lang="ru-RU" sz="1800" dirty="0" smtClean="0">
                <a:latin typeface="Times New Roman" pitchFamily="18" charset="0"/>
                <a:cs typeface="Times New Roman" pitchFamily="18" charset="0"/>
              </a:rPr>
              <a:t> имеет много разновидностей. Их смысл сводится к тому, что с помощью математики строится аналитическая модель существующего и проектируемого рельефов. Исходным условием является нулевой баланс земляных работ.</a:t>
            </a:r>
            <a:endParaRPr lang="ru-RU" sz="1800" dirty="0">
              <a:latin typeface="Times New Roman" pitchFamily="18" charset="0"/>
              <a:cs typeface="Times New Roman" pitchFamily="18" charset="0"/>
            </a:endParaRPr>
          </a:p>
        </p:txBody>
      </p:sp>
      <p:pic>
        <p:nvPicPr>
          <p:cNvPr id="1026" name="Picture 2" descr="Картинки по запросу Методы вертикальной планировки территории города."/>
          <p:cNvPicPr>
            <a:picLocks noChangeAspect="1" noChangeArrowheads="1"/>
          </p:cNvPicPr>
          <p:nvPr/>
        </p:nvPicPr>
        <p:blipFill>
          <a:blip r:embed="rId2"/>
          <a:srcRect/>
          <a:stretch>
            <a:fillRect/>
          </a:stretch>
        </p:blipFill>
        <p:spPr bwMode="auto">
          <a:xfrm>
            <a:off x="1643042" y="2643182"/>
            <a:ext cx="5365741" cy="3857652"/>
          </a:xfrm>
          <a:prstGeom prst="rect">
            <a:avLst/>
          </a:prstGeom>
          <a:noFill/>
        </p:spPr>
      </p:pic>
    </p:spTree>
    <p:extLst>
      <p:ext uri="{BB962C8B-B14F-4D97-AF65-F5344CB8AC3E}">
        <p14:creationId xmlns:p14="http://schemas.microsoft.com/office/powerpoint/2010/main" val="1898689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00042"/>
            <a:ext cx="8229600" cy="6143668"/>
          </a:xfrm>
        </p:spPr>
        <p:txBody>
          <a:bodyPr>
            <a:normAutofit fontScale="92500"/>
          </a:bodyPr>
          <a:lstStyle/>
          <a:p>
            <a:r>
              <a:rPr lang="ru-RU" sz="1800" dirty="0" smtClean="0">
                <a:solidFill>
                  <a:srgbClr val="FF0000"/>
                </a:solidFill>
                <a:latin typeface="Times New Roman" pitchFamily="18" charset="0"/>
                <a:cs typeface="Times New Roman" pitchFamily="18" charset="0"/>
              </a:rPr>
              <a:t>Улицы, расположенные в центральной части города и, как правило, связная с главной площадью</a:t>
            </a:r>
          </a:p>
          <a:p>
            <a:r>
              <a:rPr lang="ru-RU" sz="1800" dirty="0" smtClean="0">
                <a:latin typeface="Times New Roman" pitchFamily="18" charset="0"/>
                <a:cs typeface="Times New Roman" pitchFamily="18" charset="0"/>
              </a:rPr>
              <a:t>главная улица города</a:t>
            </a:r>
          </a:p>
          <a:p>
            <a:r>
              <a:rPr lang="ru-RU" sz="1800" dirty="0" smtClean="0">
                <a:solidFill>
                  <a:srgbClr val="FF0000"/>
                </a:solidFill>
                <a:latin typeface="Times New Roman" pitchFamily="18" charset="0"/>
                <a:cs typeface="Times New Roman" pitchFamily="18" charset="0"/>
              </a:rPr>
              <a:t>Главная площадь города- это</a:t>
            </a:r>
          </a:p>
          <a:p>
            <a:r>
              <a:rPr lang="ru-RU" sz="1800" dirty="0" smtClean="0">
                <a:latin typeface="Times New Roman" pitchFamily="18" charset="0"/>
                <a:cs typeface="Times New Roman" pitchFamily="18" charset="0"/>
              </a:rPr>
              <a:t>площадь, для демонстраций, парадов, празднеств в центре города</a:t>
            </a:r>
          </a:p>
          <a:p>
            <a:r>
              <a:rPr lang="ru-RU" sz="1800" dirty="0" smtClean="0">
                <a:solidFill>
                  <a:srgbClr val="FF0000"/>
                </a:solidFill>
                <a:latin typeface="Times New Roman" pitchFamily="18" charset="0"/>
                <a:cs typeface="Times New Roman" pitchFamily="18" charset="0"/>
              </a:rPr>
              <a:t>Площадь перед общественными зданиями по функциональному значению – это</a:t>
            </a:r>
          </a:p>
          <a:p>
            <a:r>
              <a:rPr lang="ru-RU" sz="1800" dirty="0" smtClean="0">
                <a:latin typeface="Times New Roman" pitchFamily="18" charset="0"/>
                <a:cs typeface="Times New Roman" pitchFamily="18" charset="0"/>
              </a:rPr>
              <a:t>для подъезда пассажирского транспорта и подхода посетителей, размещения стоянок</a:t>
            </a:r>
          </a:p>
          <a:p>
            <a:r>
              <a:rPr lang="ru-RU" sz="1800" dirty="0" smtClean="0">
                <a:solidFill>
                  <a:srgbClr val="FF0000"/>
                </a:solidFill>
                <a:latin typeface="Times New Roman" pitchFamily="18" charset="0"/>
                <a:cs typeface="Times New Roman" pitchFamily="18" charset="0"/>
              </a:rPr>
              <a:t>Транспортные площади по функциональному значению – это</a:t>
            </a:r>
          </a:p>
          <a:p>
            <a:r>
              <a:rPr lang="ru-RU" sz="1800" dirty="0" smtClean="0">
                <a:latin typeface="Times New Roman" pitchFamily="18" charset="0"/>
                <a:cs typeface="Times New Roman" pitchFamily="18" charset="0"/>
              </a:rPr>
              <a:t>для организации и распределению транспортных потоков</a:t>
            </a:r>
          </a:p>
          <a:p>
            <a:r>
              <a:rPr lang="ru-RU" sz="1800" dirty="0" smtClean="0">
                <a:solidFill>
                  <a:srgbClr val="FF0000"/>
                </a:solidFill>
                <a:latin typeface="Times New Roman" pitchFamily="18" charset="0"/>
                <a:cs typeface="Times New Roman" pitchFamily="18" charset="0"/>
              </a:rPr>
              <a:t>Вокзальные площади по функциональному значению – это</a:t>
            </a:r>
          </a:p>
          <a:p>
            <a:r>
              <a:rPr lang="ru-RU" sz="1800" dirty="0" smtClean="0">
                <a:latin typeface="Times New Roman" pitchFamily="18" charset="0"/>
                <a:cs typeface="Times New Roman" pitchFamily="18" charset="0"/>
              </a:rPr>
              <a:t>у железнодорожных, морских, речных, автодорожных вокзалов и аэропортов</a:t>
            </a:r>
          </a:p>
          <a:p>
            <a:r>
              <a:rPr lang="ru-RU" sz="1800" dirty="0" smtClean="0">
                <a:solidFill>
                  <a:srgbClr val="FF0000"/>
                </a:solidFill>
                <a:latin typeface="Times New Roman" pitchFamily="18" charset="0"/>
                <a:cs typeface="Times New Roman" pitchFamily="18" charset="0"/>
              </a:rPr>
              <a:t>Расстояние от красной линии до зданий детских садов принимается</a:t>
            </a:r>
          </a:p>
          <a:p>
            <a:r>
              <a:rPr lang="ru-RU" sz="1800" dirty="0" smtClean="0">
                <a:latin typeface="Times New Roman" pitchFamily="18" charset="0"/>
                <a:cs typeface="Times New Roman" pitchFamily="18" charset="0"/>
              </a:rPr>
              <a:t>Не менее 35м</a:t>
            </a:r>
          </a:p>
          <a:p>
            <a:r>
              <a:rPr lang="ru-RU" sz="1800" dirty="0" smtClean="0">
                <a:solidFill>
                  <a:srgbClr val="FF0000"/>
                </a:solidFill>
                <a:latin typeface="Times New Roman" pitchFamily="18" charset="0"/>
                <a:cs typeface="Times New Roman" pitchFamily="18" charset="0"/>
              </a:rPr>
              <a:t>Расстояние от границы территории школы до стен домов должно быть не менее</a:t>
            </a:r>
          </a:p>
          <a:p>
            <a:r>
              <a:rPr lang="ru-RU" sz="1800" dirty="0" smtClean="0">
                <a:latin typeface="Times New Roman" pitchFamily="18" charset="0"/>
                <a:cs typeface="Times New Roman" pitchFamily="18" charset="0"/>
              </a:rPr>
              <a:t>10 м</a:t>
            </a: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3190363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286544"/>
          </a:xfrm>
        </p:spPr>
        <p:txBody>
          <a:bodyPr>
            <a:normAutofit fontScale="92500" lnSpcReduction="20000"/>
          </a:bodyPr>
          <a:lstStyle/>
          <a:p>
            <a:r>
              <a:rPr lang="ru-RU" sz="1800" dirty="0" smtClean="0">
                <a:solidFill>
                  <a:srgbClr val="FF0000"/>
                </a:solidFill>
                <a:latin typeface="Times New Roman" pitchFamily="18" charset="0"/>
                <a:cs typeface="Times New Roman" pitchFamily="18" charset="0"/>
              </a:rPr>
              <a:t>Обязательно ли проектировать пожарный проезд при 9-ти этажной застройке?</a:t>
            </a:r>
          </a:p>
          <a:p>
            <a:r>
              <a:rPr lang="ru-RU" sz="1800" dirty="0" smtClean="0">
                <a:latin typeface="Times New Roman" pitchFamily="18" charset="0"/>
                <a:cs typeface="Times New Roman" pitchFamily="18" charset="0"/>
              </a:rPr>
              <a:t>обязательно</a:t>
            </a:r>
          </a:p>
          <a:p>
            <a:r>
              <a:rPr lang="ru-RU" sz="1800" dirty="0" smtClean="0">
                <a:solidFill>
                  <a:srgbClr val="FF0000"/>
                </a:solidFill>
                <a:latin typeface="Times New Roman" pitchFamily="18" charset="0"/>
                <a:cs typeface="Times New Roman" pitchFamily="18" charset="0"/>
              </a:rPr>
              <a:t>Здания от  красных линий вглубь территории жилых районов и микрорайонов отступают</a:t>
            </a:r>
          </a:p>
          <a:p>
            <a:r>
              <a:rPr lang="ru-RU" sz="1800" dirty="0" smtClean="0">
                <a:latin typeface="Times New Roman" pitchFamily="18" charset="0"/>
                <a:cs typeface="Times New Roman" pitchFamily="18" charset="0"/>
              </a:rPr>
              <a:t>на 3 м</a:t>
            </a:r>
          </a:p>
          <a:p>
            <a:r>
              <a:rPr lang="ru-RU" sz="1800" dirty="0" smtClean="0">
                <a:solidFill>
                  <a:srgbClr val="FF0000"/>
                </a:solidFill>
                <a:latin typeface="Times New Roman" pitchFamily="18" charset="0"/>
                <a:cs typeface="Times New Roman" pitchFamily="18" charset="0"/>
              </a:rPr>
              <a:t>Ширина тротуара при двухстороннем движении пешеходов принимается</a:t>
            </a:r>
          </a:p>
          <a:p>
            <a:r>
              <a:rPr lang="ru-RU" sz="1800" dirty="0" smtClean="0">
                <a:latin typeface="Times New Roman" pitchFamily="18" charset="0"/>
                <a:cs typeface="Times New Roman" pitchFamily="18" charset="0"/>
              </a:rPr>
              <a:t>1.50 м</a:t>
            </a:r>
          </a:p>
          <a:p>
            <a:r>
              <a:rPr lang="ru-RU" sz="1800" dirty="0" smtClean="0">
                <a:solidFill>
                  <a:srgbClr val="FF0000"/>
                </a:solidFill>
                <a:latin typeface="Times New Roman" pitchFamily="18" charset="0"/>
                <a:cs typeface="Times New Roman" pitchFamily="18" charset="0"/>
              </a:rPr>
              <a:t>Ширина газона для посадки 1го ряда деревьев принимается</a:t>
            </a:r>
          </a:p>
          <a:p>
            <a:r>
              <a:rPr lang="ru-RU" sz="1800" dirty="0" smtClean="0">
                <a:latin typeface="Times New Roman" pitchFamily="18" charset="0"/>
                <a:cs typeface="Times New Roman" pitchFamily="18" charset="0"/>
              </a:rPr>
              <a:t>не менее 2 м</a:t>
            </a:r>
          </a:p>
          <a:p>
            <a:r>
              <a:rPr lang="ru-RU" sz="1800" dirty="0" smtClean="0">
                <a:solidFill>
                  <a:srgbClr val="FF0000"/>
                </a:solidFill>
                <a:latin typeface="Times New Roman" pitchFamily="18" charset="0"/>
                <a:cs typeface="Times New Roman" pitchFamily="18" charset="0"/>
              </a:rPr>
              <a:t>Ширина тротуара при одностороннем движении пешеходов принимается</a:t>
            </a:r>
          </a:p>
          <a:p>
            <a:r>
              <a:rPr lang="kk-KZ" sz="1800" dirty="0" smtClean="0">
                <a:latin typeface="Times New Roman" pitchFamily="18" charset="0"/>
                <a:cs typeface="Times New Roman" pitchFamily="18" charset="0"/>
              </a:rPr>
              <a:t>0,75 м</a:t>
            </a:r>
          </a:p>
          <a:p>
            <a:r>
              <a:rPr lang="ru-RU" sz="1800" dirty="0" smtClean="0">
                <a:solidFill>
                  <a:srgbClr val="FF0000"/>
                </a:solidFill>
                <a:latin typeface="Times New Roman" pitchFamily="18" charset="0"/>
                <a:cs typeface="Times New Roman" pitchFamily="18" charset="0"/>
              </a:rPr>
              <a:t>Размер тупикового проезда</a:t>
            </a:r>
          </a:p>
          <a:p>
            <a:r>
              <a:rPr lang="ru-RU" sz="1800" dirty="0" smtClean="0">
                <a:latin typeface="Times New Roman" pitchFamily="18" charset="0"/>
                <a:cs typeface="Times New Roman" pitchFamily="18" charset="0"/>
              </a:rPr>
              <a:t>12х12м</a:t>
            </a:r>
          </a:p>
          <a:p>
            <a:r>
              <a:rPr lang="ru-RU" sz="1800" dirty="0" smtClean="0">
                <a:solidFill>
                  <a:srgbClr val="FF0000"/>
                </a:solidFill>
                <a:latin typeface="Times New Roman" pitchFamily="18" charset="0"/>
                <a:cs typeface="Times New Roman" pitchFamily="18" charset="0"/>
              </a:rPr>
              <a:t>Ширина проезда к группам домов для двустороннего движения</a:t>
            </a:r>
          </a:p>
          <a:p>
            <a:r>
              <a:rPr lang="ru-RU" sz="1800" dirty="0" smtClean="0">
                <a:latin typeface="Times New Roman" pitchFamily="18" charset="0"/>
                <a:cs typeface="Times New Roman" pitchFamily="18" charset="0"/>
              </a:rPr>
              <a:t>6м</a:t>
            </a:r>
          </a:p>
          <a:p>
            <a:r>
              <a:rPr lang="ru-RU" sz="1800" dirty="0" smtClean="0">
                <a:solidFill>
                  <a:srgbClr val="FF0000"/>
                </a:solidFill>
                <a:latin typeface="Times New Roman" pitchFamily="18" charset="0"/>
                <a:cs typeface="Times New Roman" pitchFamily="18" charset="0"/>
              </a:rPr>
              <a:t>Ширина проезда к группам домов для одностороннего движения</a:t>
            </a:r>
          </a:p>
          <a:p>
            <a:r>
              <a:rPr lang="ru-RU" sz="1800" dirty="0" smtClean="0">
                <a:latin typeface="Times New Roman" pitchFamily="18" charset="0"/>
                <a:cs typeface="Times New Roman" pitchFamily="18" charset="0"/>
              </a:rPr>
              <a:t>3,5…4</a:t>
            </a:r>
          </a:p>
          <a:p>
            <a:r>
              <a:rPr lang="ru-RU" sz="1800" dirty="0" smtClean="0">
                <a:solidFill>
                  <a:srgbClr val="FF0000"/>
                </a:solidFill>
                <a:latin typeface="Times New Roman" pitchFamily="18" charset="0"/>
                <a:cs typeface="Times New Roman" pitchFamily="18" charset="0"/>
              </a:rPr>
              <a:t>Минимальный радиус поворотов внутренней кромки основных проездов</a:t>
            </a:r>
          </a:p>
          <a:p>
            <a:r>
              <a:rPr lang="ru-RU" sz="1800" dirty="0" smtClean="0">
                <a:latin typeface="Times New Roman" pitchFamily="18" charset="0"/>
                <a:cs typeface="Times New Roman" pitchFamily="18" charset="0"/>
              </a:rPr>
              <a:t>7м</a:t>
            </a: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663234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215106"/>
          </a:xfrm>
        </p:spPr>
        <p:txBody>
          <a:bodyPr>
            <a:noAutofit/>
          </a:bodyPr>
          <a:lstStyle/>
          <a:p>
            <a:r>
              <a:rPr lang="ru-RU" sz="1550" dirty="0" smtClean="0">
                <a:solidFill>
                  <a:srgbClr val="FF0000"/>
                </a:solidFill>
                <a:latin typeface="Times New Roman" pitchFamily="18" charset="0"/>
                <a:cs typeface="Times New Roman" pitchFamily="18" charset="0"/>
              </a:rPr>
              <a:t>В проектируемых районах проезды должны примыкать к проезжим частям улиц не более чем через</a:t>
            </a:r>
          </a:p>
          <a:p>
            <a:r>
              <a:rPr lang="ru-RU" sz="1550" dirty="0" smtClean="0">
                <a:latin typeface="Times New Roman" pitchFamily="18" charset="0"/>
                <a:cs typeface="Times New Roman" pitchFamily="18" charset="0"/>
              </a:rPr>
              <a:t>300м</a:t>
            </a:r>
          </a:p>
          <a:p>
            <a:r>
              <a:rPr lang="ru-RU" sz="1550" dirty="0" smtClean="0">
                <a:solidFill>
                  <a:srgbClr val="FF0000"/>
                </a:solidFill>
                <a:latin typeface="Times New Roman" pitchFamily="18" charset="0"/>
                <a:cs typeface="Times New Roman" pitchFamily="18" charset="0"/>
              </a:rPr>
              <a:t>В реконструируемых районах проезды должны примыкать к проезжим частям улиц не более чем через</a:t>
            </a:r>
          </a:p>
          <a:p>
            <a:r>
              <a:rPr lang="ru-RU" sz="1550" dirty="0" smtClean="0">
                <a:latin typeface="Times New Roman" pitchFamily="18" charset="0"/>
                <a:cs typeface="Times New Roman" pitchFamily="18" charset="0"/>
              </a:rPr>
              <a:t>100м</a:t>
            </a:r>
          </a:p>
          <a:p>
            <a:r>
              <a:rPr lang="ru-RU" sz="1550" dirty="0" smtClean="0">
                <a:solidFill>
                  <a:srgbClr val="FF0000"/>
                </a:solidFill>
                <a:latin typeface="Times New Roman" pitchFamily="18" charset="0"/>
                <a:cs typeface="Times New Roman" pitchFamily="18" charset="0"/>
              </a:rPr>
              <a:t>Мусоросборник располагают от наиболее удаленного входа в дом на расстоянии</a:t>
            </a:r>
          </a:p>
          <a:p>
            <a:r>
              <a:rPr lang="ru-RU" sz="1550" dirty="0" smtClean="0">
                <a:latin typeface="Times New Roman" pitchFamily="18" charset="0"/>
                <a:cs typeface="Times New Roman" pitchFamily="18" charset="0"/>
              </a:rPr>
              <a:t>до 100м</a:t>
            </a:r>
          </a:p>
          <a:p>
            <a:r>
              <a:rPr lang="ru-RU" sz="1550" dirty="0" smtClean="0">
                <a:solidFill>
                  <a:srgbClr val="FF0000"/>
                </a:solidFill>
                <a:latin typeface="Times New Roman" pitchFamily="18" charset="0"/>
                <a:cs typeface="Times New Roman" pitchFamily="18" charset="0"/>
              </a:rPr>
              <a:t>Подземные инженерные сети в старых городах размещались</a:t>
            </a:r>
          </a:p>
          <a:p>
            <a:r>
              <a:rPr lang="ru-RU" sz="1550" dirty="0" smtClean="0">
                <a:latin typeface="Times New Roman" pitchFamily="18" charset="0"/>
                <a:cs typeface="Times New Roman" pitchFamily="18" charset="0"/>
              </a:rPr>
              <a:t>под проезжей частью</a:t>
            </a:r>
          </a:p>
          <a:p>
            <a:r>
              <a:rPr lang="ru-RU" sz="1550" dirty="0" smtClean="0">
                <a:solidFill>
                  <a:srgbClr val="FF0000"/>
                </a:solidFill>
                <a:latin typeface="Times New Roman" pitchFamily="18" charset="0"/>
                <a:cs typeface="Times New Roman" pitchFamily="18" charset="0"/>
              </a:rPr>
              <a:t>Подземные инженерные сети, которые проходят через город, но в городе не используются, называются</a:t>
            </a:r>
          </a:p>
          <a:p>
            <a:r>
              <a:rPr lang="ru-RU" sz="1550" dirty="0" smtClean="0">
                <a:latin typeface="Times New Roman" pitchFamily="18" charset="0"/>
                <a:cs typeface="Times New Roman" pitchFamily="18" charset="0"/>
              </a:rPr>
              <a:t>Транзитными</a:t>
            </a:r>
          </a:p>
          <a:p>
            <a:r>
              <a:rPr lang="ru-RU" sz="1550" dirty="0" smtClean="0">
                <a:solidFill>
                  <a:srgbClr val="FF0000"/>
                </a:solidFill>
                <a:latin typeface="Times New Roman" pitchFamily="18" charset="0"/>
                <a:cs typeface="Times New Roman" pitchFamily="18" charset="0"/>
              </a:rPr>
              <a:t>Основные инженерные сети города, рассчитанные на большое число потребителей называются</a:t>
            </a:r>
          </a:p>
          <a:p>
            <a:r>
              <a:rPr lang="ru-RU" sz="1550" dirty="0" smtClean="0">
                <a:latin typeface="Times New Roman" pitchFamily="18" charset="0"/>
                <a:cs typeface="Times New Roman" pitchFamily="18" charset="0"/>
              </a:rPr>
              <a:t>Магистральными</a:t>
            </a:r>
          </a:p>
          <a:p>
            <a:r>
              <a:rPr lang="ru-RU" sz="1550" dirty="0" smtClean="0">
                <a:solidFill>
                  <a:srgbClr val="FF0000"/>
                </a:solidFill>
                <a:latin typeface="Times New Roman" pitchFamily="18" charset="0"/>
                <a:cs typeface="Times New Roman" pitchFamily="18" charset="0"/>
              </a:rPr>
              <a:t>Сети, которые ответвляются от магистральных и подводятся непосредственно к домам, называются</a:t>
            </a:r>
          </a:p>
          <a:p>
            <a:r>
              <a:rPr lang="ru-RU" sz="1550" dirty="0" smtClean="0">
                <a:latin typeface="Times New Roman" pitchFamily="18" charset="0"/>
                <a:cs typeface="Times New Roman" pitchFamily="18" charset="0"/>
              </a:rPr>
              <a:t>Распределительными</a:t>
            </a:r>
          </a:p>
          <a:p>
            <a:r>
              <a:rPr lang="ru-RU" sz="1550" dirty="0" smtClean="0">
                <a:solidFill>
                  <a:srgbClr val="FF0000"/>
                </a:solidFill>
                <a:latin typeface="Times New Roman" pitchFamily="18" charset="0"/>
                <a:cs typeface="Times New Roman" pitchFamily="18" charset="0"/>
              </a:rPr>
              <a:t>К инженерным сетям, эксплуатация которых допускает значительное охлаждение относят</a:t>
            </a:r>
          </a:p>
          <a:p>
            <a:r>
              <a:rPr lang="ru-RU" sz="1550" dirty="0" smtClean="0">
                <a:latin typeface="Times New Roman" pitchFamily="18" charset="0"/>
                <a:cs typeface="Times New Roman" pitchFamily="18" charset="0"/>
              </a:rPr>
              <a:t>сети мелкого заложения</a:t>
            </a:r>
          </a:p>
          <a:p>
            <a:r>
              <a:rPr lang="ru-RU" sz="1550" dirty="0" smtClean="0">
                <a:solidFill>
                  <a:srgbClr val="FF0000"/>
                </a:solidFill>
                <a:latin typeface="Times New Roman" pitchFamily="18" charset="0"/>
                <a:cs typeface="Times New Roman" pitchFamily="18" charset="0"/>
              </a:rPr>
              <a:t>Подземные коммуникации, которые не допускают переохлаждения, называются:</a:t>
            </a:r>
          </a:p>
          <a:p>
            <a:r>
              <a:rPr lang="ru-RU" sz="1550" dirty="0" smtClean="0">
                <a:latin typeface="Times New Roman" pitchFamily="18" charset="0"/>
                <a:cs typeface="Times New Roman" pitchFamily="18" charset="0"/>
              </a:rPr>
              <a:t>сети глубокого заложения</a:t>
            </a:r>
            <a:endParaRPr lang="ru-RU" sz="1550" dirty="0">
              <a:latin typeface="Times New Roman" pitchFamily="18" charset="0"/>
              <a:cs typeface="Times New Roman" pitchFamily="18" charset="0"/>
            </a:endParaRPr>
          </a:p>
        </p:txBody>
      </p:sp>
    </p:spTree>
    <p:extLst>
      <p:ext uri="{BB962C8B-B14F-4D97-AF65-F5344CB8AC3E}">
        <p14:creationId xmlns:p14="http://schemas.microsoft.com/office/powerpoint/2010/main" val="1907330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24744"/>
            <a:ext cx="8640960" cy="5047536"/>
          </a:xfrm>
          <a:prstGeom prst="rect">
            <a:avLst/>
          </a:prstGeom>
        </p:spPr>
        <p:txBody>
          <a:bodyPr wrap="square">
            <a:spAutoFit/>
          </a:bodyPr>
          <a:lstStyle/>
          <a:p>
            <a:r>
              <a:rPr lang="ru-RU" sz="1400" dirty="0"/>
              <a:t>1. </a:t>
            </a:r>
            <a:r>
              <a:rPr lang="ru-RU" sz="1400" b="1" dirty="0"/>
              <a:t>Основная литература</a:t>
            </a:r>
            <a:r>
              <a:rPr lang="ru-RU" sz="1400" dirty="0"/>
              <a:t>: 1. Косцов А.В. и др. Транспортная планировка городов. Учебное пособие. М.-2018г. -300с.; 2. Федотов Г.А., Поспелов П.И. Изыскание и проектирование автомобильных дорог. М:, «Академия» 2018 г.- 465 с.; 3. Градостроительство. Планировка и застройка городских и сельских поселений СНиП РК 3.01-01-2008, Астана, 2008; 4. Градостроительство. Планировка и застройка городских и сельских населенных пунктов. СН РК 3.01-01-2013; 5. Градостроительство. Планировка и застройка городских и сельских населенных пунктов. СП РК 3.01-101-2013; 6. </a:t>
            </a:r>
            <a:r>
              <a:rPr lang="ru-RU" sz="1400" dirty="0" err="1"/>
              <a:t>Сильянов</a:t>
            </a:r>
            <a:r>
              <a:rPr lang="ru-RU" sz="1400" dirty="0"/>
              <a:t> В.В., Домке Э.Р. Транспортно-эксплуатационные качества автомобильных дорог и городских улиц. Учебник для студентов вузов. 2-е изд. –</a:t>
            </a:r>
            <a:r>
              <a:rPr lang="ru-RU" sz="1400" dirty="0" err="1"/>
              <a:t>М.Академия</a:t>
            </a:r>
            <a:r>
              <a:rPr lang="ru-RU" sz="1400" dirty="0"/>
              <a:t>, 2008. – 352 с.;</a:t>
            </a:r>
          </a:p>
          <a:p>
            <a:r>
              <a:rPr lang="ru-RU" sz="1400" dirty="0"/>
              <a:t> </a:t>
            </a:r>
          </a:p>
          <a:p>
            <a:r>
              <a:rPr lang="ru-RU" sz="1400" b="1" dirty="0" smtClean="0"/>
              <a:t> </a:t>
            </a:r>
            <a:r>
              <a:rPr lang="ru-RU" sz="1400" b="1" dirty="0" err="1"/>
              <a:t>Қосымша</a:t>
            </a:r>
            <a:r>
              <a:rPr lang="ru-RU" sz="1400" b="1" dirty="0"/>
              <a:t> </a:t>
            </a:r>
            <a:r>
              <a:rPr lang="ru-RU" sz="1400" b="1" dirty="0" err="1"/>
              <a:t>әдебиеттер</a:t>
            </a:r>
            <a:endParaRPr lang="ru-RU" sz="1400" dirty="0"/>
          </a:p>
          <a:p>
            <a:r>
              <a:rPr lang="ru-RU" sz="1400" dirty="0"/>
              <a:t> </a:t>
            </a:r>
          </a:p>
          <a:p>
            <a:r>
              <a:rPr lang="ru-RU" sz="1400" dirty="0"/>
              <a:t>1. 7. Гуревич и др. Справочник проектировщика городских дорог. М., </a:t>
            </a:r>
            <a:r>
              <a:rPr lang="ru-RU" sz="1400" dirty="0" err="1"/>
              <a:t>Стройиздат</a:t>
            </a:r>
            <a:r>
              <a:rPr lang="ru-RU" sz="1400" dirty="0"/>
              <a:t>. 1968. 8. </a:t>
            </a:r>
            <a:r>
              <a:rPr lang="ru-RU" sz="1400" dirty="0" err="1"/>
              <a:t>Гохман</a:t>
            </a:r>
            <a:r>
              <a:rPr lang="ru-RU" sz="1400" dirty="0"/>
              <a:t> В.А. и др. Пересечение и примыкание автомобильных дорог: М., высшая школа, 1989. - 319 с. 9. Меркулов Е.А. Городские дороги. Учебник для вузов. М., «Высшая школа», 1973.-456с. 10. Меркулов Е.А. и др. Примеры проектирования дорог и сетей пассажирского транспорта в городах. М., «Высшая школа», 1962. – 265 с. 11. </a:t>
            </a:r>
            <a:r>
              <a:rPr lang="ru-RU" sz="1400" dirty="0" err="1"/>
              <a:t>Милашечкин</a:t>
            </a:r>
            <a:r>
              <a:rPr lang="ru-RU" sz="1400" dirty="0"/>
              <a:t> А.А. и др. Узлы автомобильных дорог. М., «Транспорт», 1966. – 366с. 12. Меркулов Е.А. и др. Сборник конструкций городских дорог. М., </a:t>
            </a:r>
            <a:r>
              <a:rPr lang="ru-RU" sz="1400" dirty="0" err="1"/>
              <a:t>Стройиздат</a:t>
            </a:r>
            <a:r>
              <a:rPr lang="ru-RU" sz="1400" dirty="0"/>
              <a:t>, 1967. – 186 с. 13. Озеленение населенных мест: Справочник /Ерохин Г.П. и др., М., «Высшая школа», 1974. – 123 с. 14. </a:t>
            </a:r>
            <a:r>
              <a:rPr lang="ru-RU" sz="1400" dirty="0" err="1"/>
              <a:t>Орнатский</a:t>
            </a:r>
            <a:r>
              <a:rPr lang="ru-RU" sz="1400" dirty="0"/>
              <a:t> Н.П. Проектирование городских скоростных дорог. М., «Высшая школа», 1974.- 123 с. 15. Информационно – аналитический журнал «Автомобильные дороги» ЗАО «Издательство «Дороги», Москва, комитет по печати РФ, ежемесячник.»</a:t>
            </a:r>
          </a:p>
        </p:txBody>
      </p:sp>
    </p:spTree>
    <p:extLst>
      <p:ext uri="{BB962C8B-B14F-4D97-AF65-F5344CB8AC3E}">
        <p14:creationId xmlns:p14="http://schemas.microsoft.com/office/powerpoint/2010/main" val="1159418477"/>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3100</TotalTime>
  <Words>2225</Words>
  <Application>Microsoft Office PowerPoint</Application>
  <PresentationFormat>Экран (4:3)</PresentationFormat>
  <Paragraphs>111</Paragraphs>
  <Slides>16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16</vt:i4>
      </vt:variant>
    </vt:vector>
  </HeadingPairs>
  <TitlesOfParts>
    <vt:vector size="22" baseType="lpstr">
      <vt:lpstr>Arial</vt:lpstr>
      <vt:lpstr>Calibri</vt:lpstr>
      <vt:lpstr>Century Gothic</vt:lpstr>
      <vt:lpstr>Times New Roman</vt:lpstr>
      <vt:lpstr>Wingdings 3</vt:lpstr>
      <vt:lpstr>Легкий дым</vt:lpstr>
      <vt:lpstr>Транспортное планирование городов</vt:lpstr>
      <vt:lpstr>Тема 11. Лекция 11  Методы вертикальной планировки территорий города</vt:lpstr>
      <vt:lpstr>Инженерная подготовка территории</vt:lpstr>
      <vt:lpstr>Презентация PowerPoint</vt:lpstr>
      <vt:lpstr>Существуют три системы организации стока воды  с территорий</vt:lpstr>
      <vt:lpstr>Презентация PowerPoint</vt:lpstr>
      <vt:lpstr>Презентация PowerPoint</vt:lpstr>
      <vt:lpstr>Презентация PowerPoint</vt:lpstr>
      <vt:lpstr>Методы вертикальной планировки</vt:lpstr>
      <vt:lpstr>Метод проектных профилей</vt:lpstr>
      <vt:lpstr>Метод проектных (красных) горизонталей</vt:lpstr>
      <vt:lpstr>Графоаналитический метод проектирования</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Условия Эксплуатации дорожных конструкций</dc:title>
  <dc:creator>svkube</dc:creator>
  <cp:lastModifiedBy>Asus</cp:lastModifiedBy>
  <cp:revision>85</cp:revision>
  <dcterms:created xsi:type="dcterms:W3CDTF">2014-09-03T06:40:38Z</dcterms:created>
  <dcterms:modified xsi:type="dcterms:W3CDTF">2022-03-05T11:09:53Z</dcterms:modified>
</cp:coreProperties>
</file>